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9"/>
  </p:notesMasterIdLst>
  <p:handoutMasterIdLst>
    <p:handoutMasterId r:id="rId10"/>
  </p:handoutMasterIdLst>
  <p:sldIdLst>
    <p:sldId id="258" r:id="rId5"/>
    <p:sldId id="439" r:id="rId6"/>
    <p:sldId id="440" r:id="rId7"/>
    <p:sldId id="2147471936" r:id="rId8"/>
  </p:sldIdLst>
  <p:sldSz cx="12192000" cy="6858000"/>
  <p:notesSz cx="6858000" cy="9144000"/>
  <p:embeddedFontLst>
    <p:embeddedFont>
      <p:font typeface="Avenir Black" panose="02000503020000020003" pitchFamily="2" charset="0"/>
      <p:bold r:id="rId11"/>
      <p:italic r:id="rId12"/>
      <p:boldItalic r:id="rId13"/>
    </p:embeddedFont>
    <p:embeddedFont>
      <p:font typeface="Avenir Book" panose="02000503020000020003" pitchFamily="2" charset="0"/>
      <p:regular r:id="rId14"/>
      <p:italic r:id="rId15"/>
    </p:embeddedFont>
    <p:embeddedFont>
      <p:font typeface="Avenir Next LT Pro" panose="020B0504020202020204" pitchFamily="34" charset="77"/>
      <p:regular r:id="rId16"/>
      <p:bold r:id="rId17"/>
      <p:italic r:id="rId18"/>
      <p:boldItalic r:id="rId19"/>
    </p:embeddedFont>
    <p:embeddedFont>
      <p:font typeface="Avenir Next LT Pro Demi" panose="020B0504020202020204" pitchFamily="34" charset="77"/>
      <p:regular r:id="rId20"/>
      <p:bold r:id="rId21"/>
      <p:italic r:id="rId22"/>
      <p:boldItalic r:id="rId23"/>
    </p:embeddedFont>
    <p:embeddedFont>
      <p:font typeface="Mercury Display" panose="02000603080000020004" pitchFamily="2"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4B574-F159-AC46-B604-027C02233682}" v="1" dt="2024-04-22T20:20:10.788"/>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3"/>
    <p:restoredTop sz="80014"/>
  </p:normalViewPr>
  <p:slideViewPr>
    <p:cSldViewPr snapToGrid="0" showGuides="1">
      <p:cViewPr varScale="1">
        <p:scale>
          <a:sx n="92" d="100"/>
          <a:sy n="92" d="100"/>
        </p:scale>
        <p:origin x="1152" y="17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Varra" userId="bc8640d8-727c-486c-bdee-12f5aaa97fa1" providerId="ADAL" clId="{A684B574-F159-AC46-B604-027C02233682}"/>
    <pc:docChg chg="addSld delSld modSld">
      <pc:chgData name="Jake Varra" userId="bc8640d8-727c-486c-bdee-12f5aaa97fa1" providerId="ADAL" clId="{A684B574-F159-AC46-B604-027C02233682}" dt="2024-04-22T23:06:05.759" v="25" actId="2696"/>
      <pc:docMkLst>
        <pc:docMk/>
      </pc:docMkLst>
      <pc:sldChg chg="del">
        <pc:chgData name="Jake Varra" userId="bc8640d8-727c-486c-bdee-12f5aaa97fa1" providerId="ADAL" clId="{A684B574-F159-AC46-B604-027C02233682}" dt="2024-04-22T23:06:05.759" v="25" actId="2696"/>
        <pc:sldMkLst>
          <pc:docMk/>
          <pc:sldMk cId="880722672" sldId="441"/>
        </pc:sldMkLst>
      </pc:sldChg>
      <pc:sldChg chg="modSp add mod">
        <pc:chgData name="Jake Varra" userId="bc8640d8-727c-486c-bdee-12f5aaa97fa1" providerId="ADAL" clId="{A684B574-F159-AC46-B604-027C02233682}" dt="2024-04-22T20:20:27.570" v="24" actId="20577"/>
        <pc:sldMkLst>
          <pc:docMk/>
          <pc:sldMk cId="1557779673" sldId="2147471936"/>
        </pc:sldMkLst>
        <pc:spChg chg="mod">
          <ac:chgData name="Jake Varra" userId="bc8640d8-727c-486c-bdee-12f5aaa97fa1" providerId="ADAL" clId="{A684B574-F159-AC46-B604-027C02233682}" dt="2024-04-22T20:20:27.570" v="24" actId="20577"/>
          <ac:spMkLst>
            <pc:docMk/>
            <pc:sldMk cId="1557779673" sldId="2147471936"/>
            <ac:spMk id="23" creationId="{5963DC97-BD13-9A9F-5D85-2E4FDC0A74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4/22/24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1742645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4/22/24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4/22/24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4/22/24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Jake Varra</a:t>
            </a:r>
            <a:br>
              <a:rPr lang="en-US" sz="3200" b="1" dirty="0">
                <a:latin typeface="Avenir Black" panose="02000503020000020003" pitchFamily="2" charset="0"/>
              </a:rPr>
            </a:br>
            <a:r>
              <a:rPr lang="en-US" sz="1600" dirty="0">
                <a:solidFill>
                  <a:schemeClr val="tx2"/>
                </a:solidFill>
                <a:latin typeface="+mn-lt"/>
              </a:rPr>
              <a:t>Manager — Experiences</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229943"/>
            <a:ext cx="3324225" cy="2539157"/>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Workshop Design &amp; Facilitation, </a:t>
            </a:r>
            <a:r>
              <a:rPr lang="en-US" sz="1100" i="0" dirty="0">
                <a:solidFill>
                  <a:schemeClr val="tx1">
                    <a:lumMod val="50000"/>
                    <a:lumOff val="50000"/>
                  </a:schemeClr>
                </a:solidFill>
              </a:rPr>
              <a:t>Change Management, </a:t>
            </a:r>
            <a:r>
              <a:rPr lang="en-US" sz="1100" dirty="0">
                <a:solidFill>
                  <a:schemeClr val="tx1">
                    <a:lumMod val="50000"/>
                    <a:lumOff val="50000"/>
                  </a:schemeClr>
                </a:solidFill>
              </a:rPr>
              <a:t>Strategic Communications,</a:t>
            </a:r>
            <a:r>
              <a:rPr lang="en-US" sz="1100" i="0" dirty="0">
                <a:solidFill>
                  <a:schemeClr val="tx1">
                    <a:lumMod val="50000"/>
                    <a:lumOff val="50000"/>
                  </a:schemeClr>
                </a:solidFill>
              </a:rPr>
              <a:t> Organizational Development (OD) &amp; Effectiveness (OE), </a:t>
            </a:r>
            <a:r>
              <a:rPr lang="en-US" sz="1100" dirty="0">
                <a:solidFill>
                  <a:schemeClr val="tx1">
                    <a:lumMod val="50000"/>
                    <a:lumOff val="50000"/>
                  </a:schemeClr>
                </a:solidFill>
              </a:rPr>
              <a:t>Strategic Visioning, Strategic Program Planning, Executive Alignment</a:t>
            </a:r>
            <a:endParaRPr lang="en-US" sz="1100" i="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A consulting Manager specializing in experience design. While focused on highly strategic engagements, Jake has led several transformative programs</a:t>
            </a:r>
            <a:r>
              <a:rPr lang="en-US" sz="1100" dirty="0">
                <a:solidFill>
                  <a:schemeClr val="tx1">
                    <a:lumMod val="50000"/>
                    <a:lumOff val="50000"/>
                  </a:schemeClr>
                </a:solidFill>
              </a:rPr>
              <a:t> in recent years,</a:t>
            </a:r>
            <a:r>
              <a:rPr lang="en-US" sz="1100" i="0" dirty="0">
                <a:solidFill>
                  <a:schemeClr val="tx1">
                    <a:lumMod val="50000"/>
                    <a:lumOff val="50000"/>
                  </a:schemeClr>
                </a:solidFill>
              </a:rPr>
              <a:t> including a complete enterprise reorg, an IoT business model conversion to SaaS, and the establishment of a </a:t>
            </a:r>
            <a:r>
              <a:rPr lang="en-US" sz="1100" i="0" dirty="0" err="1">
                <a:solidFill>
                  <a:schemeClr val="tx1">
                    <a:lumMod val="50000"/>
                    <a:lumOff val="50000"/>
                  </a:schemeClr>
                </a:solidFill>
              </a:rPr>
              <a:t>CoE</a:t>
            </a:r>
            <a:r>
              <a:rPr lang="en-US" sz="1100" dirty="0">
                <a:solidFill>
                  <a:schemeClr val="tx1">
                    <a:lumMod val="50000"/>
                    <a:lumOff val="50000"/>
                  </a:schemeClr>
                </a:solidFill>
              </a:rPr>
              <a:t> </a:t>
            </a:r>
            <a:r>
              <a:rPr lang="en-US" sz="1100" i="0" dirty="0">
                <a:solidFill>
                  <a:schemeClr val="tx1">
                    <a:lumMod val="50000"/>
                    <a:lumOff val="50000"/>
                  </a:schemeClr>
                </a:solidFill>
              </a:rPr>
              <a:t>operating model for a Healthcare Marketing department.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Oil &amp; Gas (Midstream) | Electric Utility</a:t>
            </a:r>
            <a:r>
              <a:rPr lang="en-US" sz="1100" dirty="0">
                <a:solidFill>
                  <a:schemeClr val="tx1">
                    <a:lumMod val="50000"/>
                    <a:lumOff val="50000"/>
                  </a:schemeClr>
                </a:solidFill>
              </a:rPr>
              <a:t> | Automotive | Healthcare | Life Sciences | Manufacturing | Media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1947505"/>
            <a:ext cx="3324224" cy="1938992"/>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Jake joined The Bridge in April 2024. He previously worked at several consulting firms (both small and large), where he gained a broad set of experiences centered on business transformation. His specialty is helping leaders to harmonize the design of their experiences, operating models, and organizations in order to holistically achieve their goals. </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3"/>
          <a:srcRect t="695" b="14709"/>
          <a:stretch/>
        </p:blipFill>
        <p:spPr>
          <a:xfrm>
            <a:off x="1146174" y="462987"/>
            <a:ext cx="1336675" cy="1335300"/>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079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jake.varra</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720</a:t>
            </a:r>
            <a:r>
              <a:rPr lang="en-US" sz="1100" b="0" i="0" dirty="0"/>
              <a:t>) 984-3768</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Dallas,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554819"/>
          </a:xfrm>
          <a:prstGeom prst="rect">
            <a:avLst/>
          </a:prstGeom>
          <a:noFill/>
        </p:spPr>
        <p:txBody>
          <a:bodyPr wrap="square" lIns="0" tIns="0" rIns="0" bIns="0" rtlCol="0">
            <a:spAutoFit/>
          </a:bodyPr>
          <a:lstStyle/>
          <a:p>
            <a:r>
              <a:rPr lang="en-US" sz="1100" dirty="0">
                <a:solidFill>
                  <a:schemeClr val="tx2"/>
                </a:solidFill>
                <a:latin typeface="+mj-lt"/>
              </a:rPr>
              <a:t>Customer Journey Redesign | Employment Technology</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Facilitated 30+ experience design workshops to define the current and ideal customer journey and underlying business processes of a global, multibillion-dollar unicorn start-up spanning six different service lines, including two recently acquired businesses.</a:t>
            </a:r>
          </a:p>
          <a:p>
            <a:endParaRPr lang="en-US" sz="1100" dirty="0">
              <a:solidFill>
                <a:schemeClr val="tx1">
                  <a:lumMod val="50000"/>
                  <a:lumOff val="50000"/>
                </a:schemeClr>
              </a:solidFill>
            </a:endParaRPr>
          </a:p>
          <a:p>
            <a:r>
              <a:rPr lang="en-US" sz="1100" dirty="0">
                <a:solidFill>
                  <a:schemeClr val="tx2"/>
                </a:solidFill>
                <a:latin typeface="+mj-lt"/>
              </a:rPr>
              <a:t>Portfolio Optimization &amp; Model Design | Healthcare Marketing </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Supported a marketing portfolio rationalization for a leading children’s hospital, developing and applying a customized agency partner evaluation methodology and scorecard aligned with the team's values and strategy. This enabled the modeling of an optimized future state portfolio, prioritizing organizational effectiveness and cost reduction.</a:t>
            </a:r>
          </a:p>
          <a:p>
            <a:pPr marL="171450" indent="-171450">
              <a:buFont typeface="Arial" panose="020B0604020202020204" pitchFamily="34" charset="0"/>
              <a:buChar char="•"/>
            </a:pPr>
            <a:r>
              <a:rPr lang="en-US" sz="1100" dirty="0">
                <a:solidFill>
                  <a:schemeClr val="tx1">
                    <a:lumMod val="50000"/>
                    <a:lumOff val="50000"/>
                  </a:schemeClr>
                </a:solidFill>
              </a:rPr>
              <a:t>Planned and led a marketing portfolio restructuring event, addressing agency partner performance challenges and operational inefficiencies (liberated over 55% of portfolio funds for reallocation to higher-performing partners and new marketing capabilities).</a:t>
            </a:r>
          </a:p>
          <a:p>
            <a:pPr marL="171450" indent="-171450">
              <a:buFont typeface="Arial" panose="020B0604020202020204" pitchFamily="34" charset="0"/>
              <a:buChar char="•"/>
            </a:pPr>
            <a:endParaRPr lang="en-US" sz="1100" dirty="0">
              <a:solidFill>
                <a:schemeClr val="tx1">
                  <a:lumMod val="50000"/>
                  <a:lumOff val="50000"/>
                </a:schemeClr>
              </a:solidFill>
            </a:endParaRPr>
          </a:p>
          <a:p>
            <a:r>
              <a:rPr lang="en-US" sz="1100" dirty="0">
                <a:solidFill>
                  <a:schemeClr val="tx2"/>
                </a:solidFill>
                <a:latin typeface="+mj-lt"/>
              </a:rPr>
              <a:t>Organization Development | Oil &amp; Gas</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Conducted a review and redesign of the Technology organization at a leading U.S. Pipeline company, collaborating with the CEO, CTO, and CHRO to define the organizational strategy, identify capability gaps, establish/realign the necessary verticals and teams, and assess and select talent for all newly designed or modified roles</a:t>
            </a:r>
          </a:p>
          <a:p>
            <a:pPr marL="171450" indent="-171450">
              <a:buFont typeface="Arial" panose="020B0604020202020204" pitchFamily="34" charset="0"/>
              <a:buChar char="•"/>
            </a:pPr>
            <a:r>
              <a:rPr lang="en-US" sz="1100" dirty="0">
                <a:solidFill>
                  <a:schemeClr val="tx1">
                    <a:lumMod val="50000"/>
                    <a:lumOff val="50000"/>
                  </a:schemeClr>
                </a:solidFill>
              </a:rPr>
              <a:t>Developed a comprehensive framework to standardize the levels and titles of managerial roles across the enterprise based on work complexity, discretionary limits, and skill/knowledge requirements. </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circle with a white eye and a white circle with a black background&#10;&#10;Description automatically generated">
            <a:extLst>
              <a:ext uri="{FF2B5EF4-FFF2-40B4-BE49-F238E27FC236}">
                <a16:creationId xmlns:a16="http://schemas.microsoft.com/office/drawing/2014/main" id="{77881F12-5ABC-5B34-72B7-5CDD718AD0CE}"/>
              </a:ext>
            </a:extLst>
          </p:cNvPr>
          <p:cNvPicPr>
            <a:picLocks noChangeAspect="1"/>
          </p:cNvPicPr>
          <p:nvPr/>
        </p:nvPicPr>
        <p:blipFill>
          <a:blip r:embed="rId2"/>
          <a:stretch>
            <a:fillRect/>
          </a:stretch>
        </p:blipFill>
        <p:spPr>
          <a:xfrm>
            <a:off x="1146174" y="5063473"/>
            <a:ext cx="438912" cy="438912"/>
          </a:xfrm>
          <a:prstGeom prst="rect">
            <a:avLst/>
          </a:prstGeom>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Jake Varra</a:t>
            </a:r>
            <a:br>
              <a:rPr lang="en-US" sz="2600" b="1" dirty="0">
                <a:latin typeface="Avenir Black" panose="02000503020000020003" pitchFamily="2" charset="0"/>
              </a:rPr>
            </a:br>
            <a:r>
              <a:rPr lang="en-US" sz="2600" dirty="0">
                <a:solidFill>
                  <a:schemeClr val="tx2"/>
                </a:solidFill>
              </a:rPr>
              <a:t>Manager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527709"/>
            <a:ext cx="5734050" cy="4401205"/>
          </a:xfrm>
          <a:prstGeom prst="rect">
            <a:avLst/>
          </a:prstGeom>
          <a:noFill/>
        </p:spPr>
        <p:txBody>
          <a:bodyPr wrap="square" lIns="0" tIns="0" rIns="0" bIns="0" rtlCol="0">
            <a:spAutoFit/>
          </a:bodyPr>
          <a:lstStyle/>
          <a:p>
            <a:r>
              <a:rPr lang="en-US" sz="2600" b="0" i="0" dirty="0">
                <a:solidFill>
                  <a:schemeClr val="tx2"/>
                </a:solidFill>
                <a:latin typeface="Avenir Book" panose="02000503020000020003" pitchFamily="2" charset="0"/>
              </a:rPr>
              <a:t>Jake joined The Bridge in April 2024. He previously worked at several consulting firms (both small and large), where he gained a broad set of experiences centered on business transformation. His specialty is helping leaders to harmonize the design of their experiences, operating models, and organizations in order to holistically achieve their goals. </a:t>
            </a:r>
          </a:p>
          <a:p>
            <a:endParaRPr lang="en-US" sz="2600" b="0" i="0" dirty="0">
              <a:solidFill>
                <a:schemeClr val="tx2"/>
              </a:solidFill>
              <a:latin typeface="Avenir Book" panose="02000503020000020003" pitchFamily="2" charset="0"/>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3"/>
          <a:srcRect t="1104" b="14212"/>
          <a:stretch/>
        </p:blipFill>
        <p:spPr>
          <a:xfrm>
            <a:off x="1146175" y="1158875"/>
            <a:ext cx="2674938" cy="2674938"/>
          </a:xfrm>
          <a:prstGeom prst="ellipse">
            <a:avLst/>
          </a:prstGeom>
        </p:spPr>
      </p:pic>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Jake.varra</a:t>
            </a:r>
            <a:r>
              <a:rPr lang="en-US" sz="1200" b="0" i="0" kern="1200" dirty="0" err="1">
                <a:solidFill>
                  <a:schemeClr val="tx1"/>
                </a:solidFill>
              </a:rPr>
              <a:t>@thebridge.com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a:t>
            </a:r>
            <a:r>
              <a:rPr lang="en-US" sz="1200" dirty="0"/>
              <a:t>720</a:t>
            </a:r>
            <a:r>
              <a:rPr lang="en-US" sz="1200" b="0" i="0" dirty="0"/>
              <a:t>) 984-3768</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Dallas,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Experiences</a:t>
            </a:r>
          </a:p>
        </p:txBody>
      </p:sp>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Jake Varra</a:t>
            </a:r>
            <a:br>
              <a:rPr lang="en-US" sz="3200" b="1" dirty="0">
                <a:latin typeface="Avenir Black" panose="02000503020000020003" pitchFamily="2" charset="0"/>
              </a:rPr>
            </a:br>
            <a:r>
              <a:rPr lang="en-US" sz="1600" dirty="0">
                <a:solidFill>
                  <a:schemeClr val="tx2"/>
                </a:solidFill>
                <a:latin typeface="+mn-lt"/>
              </a:rPr>
              <a:t>Manager — Experiences</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3877985"/>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Workshop Design &amp; Facilitation, Change Management, Strategic Communications, Organizational Development (OD) &amp; Effectiveness (OE), Strategic Visioning, Strategic Program Planning, Executive Alignment</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A consulting Manager specializing in experience design. While focused on highly strategic engagements, Jake has led several transformative programs in recent years, including a complete enterprise reorg, an IoT business model conversion to SaaS, and the establishment of a </a:t>
            </a:r>
            <a:r>
              <a:rPr lang="en-US" sz="1200" i="0" dirty="0" err="1">
                <a:solidFill>
                  <a:schemeClr val="tx1">
                    <a:lumMod val="50000"/>
                    <a:lumOff val="50000"/>
                  </a:schemeClr>
                </a:solidFill>
              </a:rPr>
              <a:t>CoE</a:t>
            </a:r>
            <a:r>
              <a:rPr lang="en-US" sz="1200" i="0" dirty="0">
                <a:solidFill>
                  <a:schemeClr val="tx1">
                    <a:lumMod val="50000"/>
                    <a:lumOff val="50000"/>
                  </a:schemeClr>
                </a:solidFill>
              </a:rPr>
              <a:t> operating model for a Healthcare Marketing department. </a:t>
            </a:r>
          </a:p>
          <a:p>
            <a:endParaRPr lang="en-US" sz="12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Oil &amp; Gas (Midstream) | Electric Utility</a:t>
            </a:r>
            <a:r>
              <a:rPr lang="en-US" sz="1200" dirty="0">
                <a:solidFill>
                  <a:schemeClr val="tx1">
                    <a:lumMod val="50000"/>
                    <a:lumOff val="50000"/>
                  </a:schemeClr>
                </a:solidFill>
              </a:rPr>
              <a:t> | Automotive | Healthcare | Life Sciences | Manufacturing | Media </a:t>
            </a:r>
            <a:endParaRPr lang="en-US" sz="1200" i="0" dirty="0">
              <a:solidFill>
                <a:schemeClr val="tx1">
                  <a:lumMod val="50000"/>
                  <a:lumOff val="50000"/>
                </a:schemeClr>
              </a:solidFill>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2"/>
          <a:srcRect t="109" b="15207"/>
          <a:stretch/>
        </p:blipFill>
        <p:spPr>
          <a:xfrm>
            <a:off x="1146176" y="408201"/>
            <a:ext cx="750674" cy="75067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Jake.varra</a:t>
            </a:r>
            <a:r>
              <a:rPr lang="en-US" sz="1200" b="0" i="0" kern="1200" dirty="0" err="1">
                <a:solidFill>
                  <a:schemeClr val="tx1"/>
                </a:solidFill>
              </a:rPr>
              <a:t>@thebridge.com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(720) 984-3768</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Dallas, Texas</a:t>
            </a:r>
            <a:endParaRPr lang="en-US" sz="1200" b="0" i="0" dirty="0">
              <a:latin typeface="Avenir Book" panose="02000503020000020003" pitchFamily="2" charset="0"/>
            </a:endParaRPr>
          </a:p>
        </p:txBody>
      </p:sp>
      <p:sp>
        <p:nvSpPr>
          <p:cNvPr id="2" name="TextBox 1">
            <a:extLst>
              <a:ext uri="{FF2B5EF4-FFF2-40B4-BE49-F238E27FC236}">
                <a16:creationId xmlns:a16="http://schemas.microsoft.com/office/drawing/2014/main" id="{D55D4828-550D-F08A-FAAB-14D8095E08ED}"/>
              </a:ext>
            </a:extLst>
          </p:cNvPr>
          <p:cNvSpPr txBox="1"/>
          <p:nvPr/>
        </p:nvSpPr>
        <p:spPr>
          <a:xfrm>
            <a:off x="4481910" y="2448147"/>
            <a:ext cx="6684961" cy="4062651"/>
          </a:xfrm>
          <a:prstGeom prst="rect">
            <a:avLst/>
          </a:prstGeom>
          <a:noFill/>
        </p:spPr>
        <p:txBody>
          <a:bodyPr wrap="square" lIns="0" tIns="0" rIns="0" bIns="0" rtlCol="0">
            <a:spAutoFit/>
          </a:bodyPr>
          <a:lstStyle/>
          <a:p>
            <a:r>
              <a:rPr lang="en-US" sz="1200" dirty="0">
                <a:solidFill>
                  <a:schemeClr val="tx2"/>
                </a:solidFill>
                <a:latin typeface="+mj-lt"/>
              </a:rPr>
              <a:t>Customer Journey Redesign | Employment Technology</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Facilitated 30+ experience design workshops to define the current and ideal customer journey and underlying business processes of a global, multibillion-dollar unicorn start-up spanning six different service lines, including two recently acquired businesses.</a:t>
            </a:r>
          </a:p>
          <a:p>
            <a:endParaRPr lang="en-US" sz="1200" dirty="0">
              <a:solidFill>
                <a:schemeClr val="tx1">
                  <a:lumMod val="50000"/>
                  <a:lumOff val="50000"/>
                </a:schemeClr>
              </a:solidFill>
            </a:endParaRPr>
          </a:p>
          <a:p>
            <a:r>
              <a:rPr lang="en-US" sz="1200" dirty="0">
                <a:solidFill>
                  <a:schemeClr val="tx2"/>
                </a:solidFill>
                <a:latin typeface="+mj-lt"/>
              </a:rPr>
              <a:t>Portfolio Optimization &amp; Model Design | Healthcare Marketing </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Supported a marketing portfolio rationalization for a leading children’s hospital, developing and applying a customized agency partner evaluation methodology and scorecard aligned with the team's values and strategy. This enabled the modeling of an optimized future state portfolio, prioritizing organizational effectiveness and cost reduction.</a:t>
            </a:r>
          </a:p>
          <a:p>
            <a:pPr marL="171450" indent="-171450">
              <a:buFont typeface="Arial" panose="020B0604020202020204" pitchFamily="34" charset="0"/>
              <a:buChar char="•"/>
            </a:pPr>
            <a:r>
              <a:rPr lang="en-US" sz="1200" dirty="0">
                <a:solidFill>
                  <a:schemeClr val="tx1">
                    <a:lumMod val="50000"/>
                    <a:lumOff val="50000"/>
                  </a:schemeClr>
                </a:solidFill>
              </a:rPr>
              <a:t>Led the marketing portfolio restructuring project, addressing agency partner performance challenges and operational inefficiencies (Liberated over 55% of portfolio funds for reallocation to higher-performing partners and new marketing capabilities).</a:t>
            </a:r>
          </a:p>
          <a:p>
            <a:pPr marL="171450" indent="-171450">
              <a:buFont typeface="Arial" panose="020B0604020202020204" pitchFamily="34" charset="0"/>
              <a:buChar char="•"/>
            </a:pPr>
            <a:endParaRPr lang="en-US" sz="1200" dirty="0">
              <a:solidFill>
                <a:schemeClr val="tx1">
                  <a:lumMod val="50000"/>
                  <a:lumOff val="50000"/>
                </a:schemeClr>
              </a:solidFill>
            </a:endParaRPr>
          </a:p>
          <a:p>
            <a:r>
              <a:rPr lang="en-US" sz="1200" dirty="0">
                <a:solidFill>
                  <a:schemeClr val="tx2"/>
                </a:solidFill>
                <a:latin typeface="+mj-lt"/>
              </a:rPr>
              <a:t>Organization Development | Oil &amp; Gas</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Conducted a review and redesign of the Technology organization at a leading U.S. Pipeline company, collaborating with the CEO, CTO, and CHRO to define the organizational strategy, identify capability gaps, establish/realign the necessary verticals and teams, and assess and select talent for all newly created or modified roles</a:t>
            </a:r>
          </a:p>
          <a:p>
            <a:pPr marL="171450" indent="-171450">
              <a:buFont typeface="Arial" panose="020B0604020202020204" pitchFamily="34" charset="0"/>
              <a:buChar char="•"/>
            </a:pPr>
            <a:r>
              <a:rPr lang="en-US" sz="1200" dirty="0">
                <a:solidFill>
                  <a:schemeClr val="tx1">
                    <a:lumMod val="50000"/>
                    <a:lumOff val="50000"/>
                  </a:schemeClr>
                </a:solidFill>
              </a:rPr>
              <a:t>Developed a comprehensive framework to standardize the levels and titles of managerial roles across the enterprise based on work complexity, discretionary limits, and skill/knowledge requirements. </a:t>
            </a:r>
          </a:p>
        </p:txBody>
      </p:sp>
    </p:spTree>
    <p:extLst>
      <p:ext uri="{BB962C8B-B14F-4D97-AF65-F5344CB8AC3E}">
        <p14:creationId xmlns:p14="http://schemas.microsoft.com/office/powerpoint/2010/main" val="802861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9B3AF9-1929-A60B-09B8-BBC696C6B956}"/>
              </a:ext>
            </a:extLst>
          </p:cNvPr>
          <p:cNvSpPr>
            <a:spLocks noGrp="1"/>
          </p:cNvSpPr>
          <p:nvPr>
            <p:ph type="sldNum" sz="quarter" idx="12"/>
          </p:nvPr>
        </p:nvSpPr>
        <p:spPr/>
        <p:txBody>
          <a:bodyPr/>
          <a:lstStyle/>
          <a:p>
            <a:fld id="{A48CD00A-5CA3-1548-8144-742A1DB74925}" type="slidenum">
              <a:rPr lang="en-US" smtClean="0"/>
              <a:t>5</a:t>
            </a:fld>
            <a:endParaRPr lang="en-US"/>
          </a:p>
        </p:txBody>
      </p:sp>
      <p:sp>
        <p:nvSpPr>
          <p:cNvPr id="23" name="Text Placeholder 29">
            <a:extLst>
              <a:ext uri="{FF2B5EF4-FFF2-40B4-BE49-F238E27FC236}">
                <a16:creationId xmlns:a16="http://schemas.microsoft.com/office/drawing/2014/main" id="{5963DC97-BD13-9A9F-5D85-2E4FDC0A74FC}"/>
              </a:ext>
            </a:extLst>
          </p:cNvPr>
          <p:cNvSpPr txBox="1">
            <a:spLocks/>
          </p:cNvSpPr>
          <p:nvPr/>
        </p:nvSpPr>
        <p:spPr>
          <a:xfrm>
            <a:off x="2786131" y="1158876"/>
            <a:ext cx="3020943" cy="1379336"/>
          </a:xfrm>
          <a:prstGeom prst="rect">
            <a:avLst/>
          </a:prstGeom>
        </p:spPr>
        <p:txBody>
          <a:bodyPr lIns="0" tIns="0" rIns="0" bIns="0" anchor="ctr">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tx1"/>
                </a:solidFill>
                <a:latin typeface="+mj-lt"/>
              </a:rPr>
              <a:t>Jake Varra</a:t>
            </a:r>
            <a:br>
              <a:rPr lang="en-US" sz="2400" dirty="0">
                <a:solidFill>
                  <a:schemeClr val="tx1"/>
                </a:solidFill>
                <a:latin typeface="+mj-lt"/>
              </a:rPr>
            </a:br>
            <a:r>
              <a:rPr lang="en-US" sz="1800" dirty="0">
                <a:solidFill>
                  <a:schemeClr val="tx1"/>
                </a:solidFill>
                <a:latin typeface="Avenir Book" panose="02000503020000020003" pitchFamily="2" charset="0"/>
              </a:rPr>
              <a:t>Manager, Experiences</a:t>
            </a:r>
          </a:p>
        </p:txBody>
      </p:sp>
      <p:sp>
        <p:nvSpPr>
          <p:cNvPr id="25" name="TextBox 24">
            <a:extLst>
              <a:ext uri="{FF2B5EF4-FFF2-40B4-BE49-F238E27FC236}">
                <a16:creationId xmlns:a16="http://schemas.microsoft.com/office/drawing/2014/main" id="{8311FAE6-546B-0E94-95D5-DFA4F1C85192}"/>
              </a:ext>
            </a:extLst>
          </p:cNvPr>
          <p:cNvSpPr txBox="1"/>
          <p:nvPr/>
        </p:nvSpPr>
        <p:spPr>
          <a:xfrm>
            <a:off x="1146175" y="3691385"/>
            <a:ext cx="4660900" cy="2031325"/>
          </a:xfrm>
          <a:prstGeom prst="rect">
            <a:avLst/>
          </a:prstGeom>
          <a:noFill/>
        </p:spPr>
        <p:txBody>
          <a:bodyPr wrap="square" lIns="0" tIns="0" rIns="0" bIns="0" rtlCol="0" anchor="t">
            <a:spAutoFit/>
          </a:bodyPr>
          <a:lstStyle/>
          <a:p>
            <a:r>
              <a:rPr lang="en-US" sz="1200" dirty="0">
                <a:solidFill>
                  <a:schemeClr val="tx1">
                    <a:lumMod val="65000"/>
                    <a:lumOff val="35000"/>
                  </a:schemeClr>
                </a:solidFill>
                <a:ea typeface="+mn-lt"/>
                <a:cs typeface="+mn-lt"/>
              </a:rPr>
              <a:t>Jake combines a strategic mindset with hands-on expertise in experience design, driving innovation and transformation across industries.</a:t>
            </a:r>
          </a:p>
          <a:p>
            <a:r>
              <a:rPr lang="en-US" sz="1200" dirty="0">
                <a:solidFill>
                  <a:schemeClr val="tx1">
                    <a:lumMod val="65000"/>
                    <a:lumOff val="35000"/>
                  </a:schemeClr>
                </a:solidFill>
                <a:ea typeface="+mn-lt"/>
                <a:cs typeface="+mn-lt"/>
              </a:rPr>
              <a:t> </a:t>
            </a:r>
          </a:p>
          <a:p>
            <a:r>
              <a:rPr lang="en-US" sz="1200" dirty="0">
                <a:solidFill>
                  <a:schemeClr val="tx1">
                    <a:lumMod val="65000"/>
                    <a:lumOff val="35000"/>
                  </a:schemeClr>
                </a:solidFill>
                <a:ea typeface="+mn-lt"/>
                <a:cs typeface="+mn-lt"/>
              </a:rPr>
              <a:t>Throughout his management consulting career, he has orchestrated a complete enterprise reorganization, spearheaded an IoT business model's evolution into SaaS, and established a Center of Excellence (</a:t>
            </a:r>
            <a:r>
              <a:rPr lang="en-US" sz="1200" dirty="0" err="1">
                <a:solidFill>
                  <a:schemeClr val="tx1">
                    <a:lumMod val="65000"/>
                    <a:lumOff val="35000"/>
                  </a:schemeClr>
                </a:solidFill>
                <a:ea typeface="+mn-lt"/>
                <a:cs typeface="+mn-lt"/>
              </a:rPr>
              <a:t>CoE</a:t>
            </a:r>
            <a:r>
              <a:rPr lang="en-US" sz="1200" dirty="0">
                <a:solidFill>
                  <a:schemeClr val="tx1">
                    <a:lumMod val="65000"/>
                    <a:lumOff val="35000"/>
                  </a:schemeClr>
                </a:solidFill>
                <a:ea typeface="+mn-lt"/>
                <a:cs typeface="+mn-lt"/>
              </a:rPr>
              <a:t>) operating model for a Healthcare Marketing department. Through all his work, Jake brings experience design to the forefront, ensuring that every initiative harmonizes user expectations with business outcomes.</a:t>
            </a:r>
          </a:p>
        </p:txBody>
      </p:sp>
      <p:sp>
        <p:nvSpPr>
          <p:cNvPr id="4" name="Rectangle 3">
            <a:extLst>
              <a:ext uri="{FF2B5EF4-FFF2-40B4-BE49-F238E27FC236}">
                <a16:creationId xmlns:a16="http://schemas.microsoft.com/office/drawing/2014/main" id="{E6A1ACE6-C717-5D3C-3B45-1D45C11E1DA2}"/>
              </a:ext>
            </a:extLst>
          </p:cNvPr>
          <p:cNvSpPr/>
          <p:nvPr/>
        </p:nvSpPr>
        <p:spPr>
          <a:xfrm>
            <a:off x="6483083" y="447"/>
            <a:ext cx="5708917" cy="68571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5" name="Text Placeholder 29">
            <a:extLst>
              <a:ext uri="{FF2B5EF4-FFF2-40B4-BE49-F238E27FC236}">
                <a16:creationId xmlns:a16="http://schemas.microsoft.com/office/drawing/2014/main" id="{76C9EBAD-6E92-1FEA-8076-E734F85DCAF2}"/>
              </a:ext>
            </a:extLst>
          </p:cNvPr>
          <p:cNvSpPr txBox="1">
            <a:spLocks/>
          </p:cNvSpPr>
          <p:nvPr/>
        </p:nvSpPr>
        <p:spPr>
          <a:xfrm>
            <a:off x="1146175" y="3281807"/>
            <a:ext cx="2922786" cy="273050"/>
          </a:xfrm>
          <a:prstGeom prst="rect">
            <a:avLst/>
          </a:prstGeom>
        </p:spPr>
        <p:txBody>
          <a:bodyPr lIns="0" tIns="0" rIns="0" bIns="0">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spc="100" dirty="0">
                <a:solidFill>
                  <a:schemeClr val="tx1"/>
                </a:solidFill>
                <a:latin typeface="+mj-lt"/>
              </a:rPr>
              <a:t>ABOUT JAKE</a:t>
            </a:r>
          </a:p>
        </p:txBody>
      </p:sp>
      <p:sp>
        <p:nvSpPr>
          <p:cNvPr id="6" name="TextBox 5">
            <a:extLst>
              <a:ext uri="{FF2B5EF4-FFF2-40B4-BE49-F238E27FC236}">
                <a16:creationId xmlns:a16="http://schemas.microsoft.com/office/drawing/2014/main" id="{41633616-BB02-9774-570C-E98D2F0D59D6}"/>
              </a:ext>
            </a:extLst>
          </p:cNvPr>
          <p:cNvSpPr txBox="1"/>
          <p:nvPr/>
        </p:nvSpPr>
        <p:spPr>
          <a:xfrm>
            <a:off x="7169150" y="754924"/>
            <a:ext cx="4298502" cy="738664"/>
          </a:xfrm>
          <a:prstGeom prst="rect">
            <a:avLst/>
          </a:prstGeom>
          <a:noFill/>
        </p:spPr>
        <p:txBody>
          <a:bodyPr wrap="square" lIns="0" tIns="0" rIns="0" bIns="0" rtlCol="0" anchor="t">
            <a:spAutoFit/>
          </a:bodyPr>
          <a:lstStyle/>
          <a:p>
            <a:r>
              <a:rPr lang="en-US" sz="1200" dirty="0">
                <a:solidFill>
                  <a:schemeClr val="tx2"/>
                </a:solidFill>
                <a:latin typeface="+mj-lt"/>
                <a:ea typeface="+mn-lt"/>
                <a:cs typeface="+mn-lt"/>
              </a:rPr>
              <a:t>Velocity Global</a:t>
            </a:r>
          </a:p>
          <a:p>
            <a:r>
              <a:rPr lang="en-US" sz="1200" dirty="0">
                <a:solidFill>
                  <a:schemeClr val="tx1">
                    <a:lumMod val="65000"/>
                    <a:lumOff val="35000"/>
                  </a:schemeClr>
                </a:solidFill>
                <a:ea typeface="+mn-lt"/>
                <a:cs typeface="+mn-lt"/>
              </a:rPr>
              <a:t>Facilitated 30+ experience design workshops to define the current and ideal customer journey and underlying business processes of a global, multibillion-dollar unicorn start-up.</a:t>
            </a:r>
          </a:p>
        </p:txBody>
      </p:sp>
      <p:sp>
        <p:nvSpPr>
          <p:cNvPr id="8" name="Text Placeholder 29">
            <a:extLst>
              <a:ext uri="{FF2B5EF4-FFF2-40B4-BE49-F238E27FC236}">
                <a16:creationId xmlns:a16="http://schemas.microsoft.com/office/drawing/2014/main" id="{79297573-087A-C97E-8E23-91FBE83FC233}"/>
              </a:ext>
            </a:extLst>
          </p:cNvPr>
          <p:cNvSpPr txBox="1">
            <a:spLocks/>
          </p:cNvSpPr>
          <p:nvPr/>
        </p:nvSpPr>
        <p:spPr>
          <a:xfrm>
            <a:off x="7169150" y="409894"/>
            <a:ext cx="2922786" cy="273050"/>
          </a:xfrm>
          <a:prstGeom prst="rect">
            <a:avLst/>
          </a:prstGeom>
        </p:spPr>
        <p:txBody>
          <a:bodyPr lIns="0" tIns="0" rIns="0" bIns="0">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spc="100" dirty="0">
                <a:solidFill>
                  <a:schemeClr val="accent1"/>
                </a:solidFill>
                <a:latin typeface="+mj-lt"/>
              </a:rPr>
              <a:t>RELEVANT EXPERIENCE</a:t>
            </a:r>
          </a:p>
        </p:txBody>
      </p:sp>
      <p:sp>
        <p:nvSpPr>
          <p:cNvPr id="9" name="TextBox 8">
            <a:extLst>
              <a:ext uri="{FF2B5EF4-FFF2-40B4-BE49-F238E27FC236}">
                <a16:creationId xmlns:a16="http://schemas.microsoft.com/office/drawing/2014/main" id="{47FAC7BF-5778-5745-36A4-AAE22B46A90E}"/>
              </a:ext>
            </a:extLst>
          </p:cNvPr>
          <p:cNvSpPr txBox="1"/>
          <p:nvPr/>
        </p:nvSpPr>
        <p:spPr>
          <a:xfrm>
            <a:off x="7169150" y="1734682"/>
            <a:ext cx="4298502" cy="923330"/>
          </a:xfrm>
          <a:prstGeom prst="rect">
            <a:avLst/>
          </a:prstGeom>
          <a:noFill/>
        </p:spPr>
        <p:txBody>
          <a:bodyPr wrap="square" lIns="0" tIns="0" rIns="0" bIns="0" rtlCol="0" anchor="t">
            <a:spAutoFit/>
          </a:bodyPr>
          <a:lstStyle/>
          <a:p>
            <a:r>
              <a:rPr lang="en-US" sz="1200" dirty="0">
                <a:solidFill>
                  <a:schemeClr val="tx2"/>
                </a:solidFill>
                <a:latin typeface="+mj-lt"/>
                <a:ea typeface="+mn-lt"/>
                <a:cs typeface="+mn-lt"/>
              </a:rPr>
              <a:t>Digi International</a:t>
            </a:r>
            <a:br>
              <a:rPr lang="en-US" sz="1200" dirty="0">
                <a:solidFill>
                  <a:schemeClr val="tx2"/>
                </a:solidFill>
                <a:latin typeface="+mj-lt"/>
                <a:ea typeface="+mn-lt"/>
                <a:cs typeface="+mn-lt"/>
              </a:rPr>
            </a:br>
            <a:r>
              <a:rPr lang="en-US" sz="1200" dirty="0">
                <a:solidFill>
                  <a:schemeClr val="tx1">
                    <a:lumMod val="65000"/>
                    <a:lumOff val="35000"/>
                  </a:schemeClr>
                </a:solidFill>
                <a:ea typeface="+mn-lt"/>
                <a:cs typeface="+mn-lt"/>
              </a:rPr>
              <a:t>Established transformation approach for a global IoT company transitioning to a SaaS + Hardware model, aligning leaders on marketplace solutions, innovating a low-friction customer identification process, and rapidly prototyping </a:t>
            </a:r>
          </a:p>
        </p:txBody>
      </p:sp>
      <p:sp>
        <p:nvSpPr>
          <p:cNvPr id="11" name="TextBox 10">
            <a:extLst>
              <a:ext uri="{FF2B5EF4-FFF2-40B4-BE49-F238E27FC236}">
                <a16:creationId xmlns:a16="http://schemas.microsoft.com/office/drawing/2014/main" id="{8AD0CB17-8EC1-54CD-26ED-22ADBC1FA98B}"/>
              </a:ext>
            </a:extLst>
          </p:cNvPr>
          <p:cNvSpPr txBox="1"/>
          <p:nvPr/>
        </p:nvSpPr>
        <p:spPr>
          <a:xfrm>
            <a:off x="7169149" y="4539668"/>
            <a:ext cx="4614811" cy="553998"/>
          </a:xfrm>
          <a:prstGeom prst="rect">
            <a:avLst/>
          </a:prstGeom>
          <a:noFill/>
        </p:spPr>
        <p:txBody>
          <a:bodyPr wrap="square" lIns="0" tIns="0" rIns="0" bIns="0" rtlCol="0" anchor="t">
            <a:spAutoFit/>
          </a:bodyPr>
          <a:lstStyle/>
          <a:p>
            <a:r>
              <a:rPr lang="en-US" sz="1200" dirty="0">
                <a:solidFill>
                  <a:schemeClr val="tx1">
                    <a:lumMod val="65000"/>
                    <a:lumOff val="35000"/>
                  </a:schemeClr>
                </a:solidFill>
                <a:ea typeface="+mn-lt"/>
                <a:cs typeface="+mn-lt"/>
              </a:rPr>
              <a:t>Oil &amp; Gas (Midstream), Electric Utility, Automotive, Healthcare, Life Sciences, Manufacturing, Media, Professional Services  </a:t>
            </a:r>
          </a:p>
          <a:p>
            <a:endParaRPr lang="en-US" sz="1200" dirty="0">
              <a:solidFill>
                <a:schemeClr val="tx1">
                  <a:lumMod val="65000"/>
                  <a:lumOff val="35000"/>
                </a:schemeClr>
              </a:solidFill>
              <a:ea typeface="+mn-lt"/>
              <a:cs typeface="+mn-lt"/>
            </a:endParaRPr>
          </a:p>
        </p:txBody>
      </p:sp>
      <p:sp>
        <p:nvSpPr>
          <p:cNvPr id="12" name="Text Placeholder 29">
            <a:extLst>
              <a:ext uri="{FF2B5EF4-FFF2-40B4-BE49-F238E27FC236}">
                <a16:creationId xmlns:a16="http://schemas.microsoft.com/office/drawing/2014/main" id="{2E41B70C-760B-A8AE-0DD3-258395D51330}"/>
              </a:ext>
            </a:extLst>
          </p:cNvPr>
          <p:cNvSpPr txBox="1">
            <a:spLocks/>
          </p:cNvSpPr>
          <p:nvPr/>
        </p:nvSpPr>
        <p:spPr>
          <a:xfrm>
            <a:off x="7169150" y="4194638"/>
            <a:ext cx="2922786" cy="273050"/>
          </a:xfrm>
          <a:prstGeom prst="rect">
            <a:avLst/>
          </a:prstGeom>
        </p:spPr>
        <p:txBody>
          <a:bodyPr lIns="0" tIns="0" rIns="0" bIns="0">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spc="100" dirty="0">
                <a:solidFill>
                  <a:schemeClr val="accent1"/>
                </a:solidFill>
                <a:latin typeface="+mj-lt"/>
              </a:rPr>
              <a:t>INDUSTRIES</a:t>
            </a:r>
          </a:p>
        </p:txBody>
      </p:sp>
      <p:sp>
        <p:nvSpPr>
          <p:cNvPr id="13" name="TextBox 12">
            <a:extLst>
              <a:ext uri="{FF2B5EF4-FFF2-40B4-BE49-F238E27FC236}">
                <a16:creationId xmlns:a16="http://schemas.microsoft.com/office/drawing/2014/main" id="{8631AEC0-AAE5-6F90-8062-5A2546156E51}"/>
              </a:ext>
            </a:extLst>
          </p:cNvPr>
          <p:cNvSpPr txBox="1"/>
          <p:nvPr/>
        </p:nvSpPr>
        <p:spPr>
          <a:xfrm>
            <a:off x="7169150" y="5678443"/>
            <a:ext cx="4298502" cy="923330"/>
          </a:xfrm>
          <a:prstGeom prst="rect">
            <a:avLst/>
          </a:prstGeom>
          <a:noFill/>
        </p:spPr>
        <p:txBody>
          <a:bodyPr wrap="square" lIns="0" tIns="0" rIns="0" bIns="0" rtlCol="0" anchor="t">
            <a:spAutoFit/>
          </a:bodyPr>
          <a:lstStyle/>
          <a:p>
            <a:r>
              <a:rPr lang="en-US" sz="1200" dirty="0">
                <a:solidFill>
                  <a:schemeClr val="tx1">
                    <a:lumMod val="65000"/>
                    <a:lumOff val="35000"/>
                  </a:schemeClr>
                </a:solidFill>
                <a:ea typeface="+mn-lt"/>
                <a:cs typeface="+mn-lt"/>
              </a:rPr>
              <a:t>Workshop Design &amp; Facilitation, Change Management, Strategic Communications, Organizational Development (OD) &amp; Effectiveness (OE), Strategic Visioning, Strategic Program Planning, Executive Alignment</a:t>
            </a:r>
          </a:p>
          <a:p>
            <a:endParaRPr lang="en-US" sz="1200" dirty="0">
              <a:solidFill>
                <a:schemeClr val="tx1">
                  <a:lumMod val="65000"/>
                  <a:lumOff val="35000"/>
                </a:schemeClr>
              </a:solidFill>
              <a:ea typeface="+mn-lt"/>
              <a:cs typeface="+mn-lt"/>
            </a:endParaRPr>
          </a:p>
        </p:txBody>
      </p:sp>
      <p:sp>
        <p:nvSpPr>
          <p:cNvPr id="14" name="Text Placeholder 29">
            <a:extLst>
              <a:ext uri="{FF2B5EF4-FFF2-40B4-BE49-F238E27FC236}">
                <a16:creationId xmlns:a16="http://schemas.microsoft.com/office/drawing/2014/main" id="{10EA20DB-1491-A390-7E9A-814AF8B5AF78}"/>
              </a:ext>
            </a:extLst>
          </p:cNvPr>
          <p:cNvSpPr txBox="1">
            <a:spLocks/>
          </p:cNvSpPr>
          <p:nvPr/>
        </p:nvSpPr>
        <p:spPr>
          <a:xfrm>
            <a:off x="7169150" y="5333413"/>
            <a:ext cx="2922786" cy="273050"/>
          </a:xfrm>
          <a:prstGeom prst="rect">
            <a:avLst/>
          </a:prstGeom>
        </p:spPr>
        <p:txBody>
          <a:bodyPr lIns="0" tIns="0" rIns="0" bIns="0">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spc="100" dirty="0">
                <a:solidFill>
                  <a:schemeClr val="accent1"/>
                </a:solidFill>
                <a:latin typeface="+mj-lt"/>
              </a:rPr>
              <a:t>SKILLS</a:t>
            </a:r>
          </a:p>
        </p:txBody>
      </p:sp>
      <p:sp>
        <p:nvSpPr>
          <p:cNvPr id="15" name="TextBox 14">
            <a:extLst>
              <a:ext uri="{FF2B5EF4-FFF2-40B4-BE49-F238E27FC236}">
                <a16:creationId xmlns:a16="http://schemas.microsoft.com/office/drawing/2014/main" id="{C199D295-5CB5-0A90-E49C-A63CFC7C0381}"/>
              </a:ext>
            </a:extLst>
          </p:cNvPr>
          <p:cNvSpPr txBox="1"/>
          <p:nvPr/>
        </p:nvSpPr>
        <p:spPr>
          <a:xfrm>
            <a:off x="7165975" y="2845548"/>
            <a:ext cx="4617986" cy="1107996"/>
          </a:xfrm>
          <a:prstGeom prst="rect">
            <a:avLst/>
          </a:prstGeom>
          <a:noFill/>
        </p:spPr>
        <p:txBody>
          <a:bodyPr wrap="square" lIns="0" tIns="0" rIns="0" bIns="0" rtlCol="0" anchor="t">
            <a:spAutoFit/>
          </a:bodyPr>
          <a:lstStyle/>
          <a:p>
            <a:r>
              <a:rPr lang="en-US" sz="1200" dirty="0">
                <a:solidFill>
                  <a:schemeClr val="tx2"/>
                </a:solidFill>
                <a:latin typeface="+mj-lt"/>
                <a:ea typeface="+mn-lt"/>
                <a:cs typeface="+mn-lt"/>
              </a:rPr>
              <a:t>Colonial Pipeline</a:t>
            </a:r>
          </a:p>
          <a:p>
            <a:r>
              <a:rPr lang="en-US" sz="1200" dirty="0">
                <a:solidFill>
                  <a:schemeClr val="tx1">
                    <a:lumMod val="65000"/>
                    <a:lumOff val="35000"/>
                  </a:schemeClr>
                </a:solidFill>
                <a:ea typeface="+mn-lt"/>
                <a:cs typeface="+mn-lt"/>
              </a:rPr>
              <a:t>Conducted a review and redesign of the Tech Org collaborating across the c-suite to define the organizational strategy, identify capability gaps, establish new teams, and assess and select talent for newly designed roles.</a:t>
            </a:r>
          </a:p>
          <a:p>
            <a:endParaRPr lang="en-US" sz="1200" dirty="0">
              <a:solidFill>
                <a:schemeClr val="tx1">
                  <a:lumMod val="65000"/>
                  <a:lumOff val="35000"/>
                </a:schemeClr>
              </a:solidFill>
              <a:ea typeface="+mn-lt"/>
              <a:cs typeface="+mn-lt"/>
            </a:endParaRPr>
          </a:p>
        </p:txBody>
      </p:sp>
      <p:pic>
        <p:nvPicPr>
          <p:cNvPr id="10" name="Picture 9">
            <a:extLst>
              <a:ext uri="{FF2B5EF4-FFF2-40B4-BE49-F238E27FC236}">
                <a16:creationId xmlns:a16="http://schemas.microsoft.com/office/drawing/2014/main" id="{E58F0FC3-8EDB-113A-1A56-9C1A1B976615}"/>
              </a:ext>
            </a:extLst>
          </p:cNvPr>
          <p:cNvPicPr>
            <a:picLocks noChangeAspect="1"/>
          </p:cNvPicPr>
          <p:nvPr/>
        </p:nvPicPr>
        <p:blipFill>
          <a:blip r:embed="rId2"/>
          <a:srcRect/>
          <a:stretch/>
        </p:blipFill>
        <p:spPr>
          <a:xfrm>
            <a:off x="1146175" y="1171208"/>
            <a:ext cx="1371600" cy="1371600"/>
          </a:xfrm>
          <a:prstGeom prst="ellipse">
            <a:avLst/>
          </a:prstGeom>
        </p:spPr>
      </p:pic>
      <p:sp>
        <p:nvSpPr>
          <p:cNvPr id="2" name="Text Placeholder 6">
            <a:extLst>
              <a:ext uri="{FF2B5EF4-FFF2-40B4-BE49-F238E27FC236}">
                <a16:creationId xmlns:a16="http://schemas.microsoft.com/office/drawing/2014/main" id="{CF74E885-370B-5B37-4A7A-049D33C38580}"/>
              </a:ext>
            </a:extLst>
          </p:cNvPr>
          <p:cNvSpPr txBox="1">
            <a:spLocks/>
          </p:cNvSpPr>
          <p:nvPr/>
        </p:nvSpPr>
        <p:spPr>
          <a:xfrm>
            <a:off x="1254265" y="510938"/>
            <a:ext cx="3368535" cy="273050"/>
          </a:xfrm>
          <a:prstGeom prst="rect">
            <a:avLst/>
          </a:prstGeom>
        </p:spPr>
        <p:txBody>
          <a:bodyPr vert="horz" lIns="45720" tIns="45720" rIns="45720" bIns="45720" rtlCol="0" anchor="t">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MEET THE REPRESENTATIVE TEAM</a:t>
            </a:r>
          </a:p>
        </p:txBody>
      </p:sp>
    </p:spTree>
    <p:extLst>
      <p:ext uri="{BB962C8B-B14F-4D97-AF65-F5344CB8AC3E}">
        <p14:creationId xmlns:p14="http://schemas.microsoft.com/office/powerpoint/2010/main" val="1557779673"/>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F76851C3-F873-4A96-B5BC-7136D9E58DCC}">
  <ds:schemaRefs>
    <ds:schemaRef ds:uri="http://purl.org/dc/elements/1.1/"/>
    <ds:schemaRef ds:uri="http://schemas.openxmlformats.org/package/2006/metadata/core-properties"/>
    <ds:schemaRef ds:uri="http://purl.org/dc/terms/"/>
    <ds:schemaRef ds:uri="bb4d6d32-6586-43b9-b010-b256dfc70333"/>
    <ds:schemaRef ds:uri="http://schemas.microsoft.com/office/2006/documentManagement/types"/>
    <ds:schemaRef ds:uri="http://www.w3.org/XML/1998/namespace"/>
    <ds:schemaRef ds:uri="http://purl.org/dc/dcmitype/"/>
    <ds:schemaRef ds:uri="http://schemas.microsoft.com/office/infopath/2007/PartnerControls"/>
    <ds:schemaRef ds:uri="a6522676-9d5d-4c93-bc87-501c8cb86033"/>
    <ds:schemaRef ds:uri="http://schemas.microsoft.com/office/2006/metadata/properties"/>
  </ds:schemaRefs>
</ds:datastoreItem>
</file>

<file path=customXml/itemProps3.xml><?xml version="1.0" encoding="utf-8"?>
<ds:datastoreItem xmlns:ds="http://schemas.openxmlformats.org/officeDocument/2006/customXml" ds:itemID="{BDC70A2D-ABDD-437A-B572-22976DFB806D}"/>
</file>

<file path=docProps/app.xml><?xml version="1.0" encoding="utf-8"?>
<Properties xmlns="http://schemas.openxmlformats.org/officeDocument/2006/extended-properties" xmlns:vt="http://schemas.openxmlformats.org/officeDocument/2006/docPropsVTypes">
  <Template/>
  <TotalTime>18666</TotalTime>
  <Words>1120</Words>
  <Application>Microsoft Macintosh PowerPoint</Application>
  <PresentationFormat>Widescreen</PresentationFormat>
  <Paragraphs>80</Paragraphs>
  <Slides>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Avenir Next LT Pro</vt:lpstr>
      <vt:lpstr>Avenir Black</vt:lpstr>
      <vt:lpstr>Avenir Next LT Pro Demi</vt:lpstr>
      <vt:lpstr>Calibri</vt:lpstr>
      <vt:lpstr>Avenir Book</vt:lpstr>
      <vt:lpstr>Mercury Display</vt:lpstr>
      <vt:lpstr>The Bridge Theme - V01</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Jake Varra</cp:lastModifiedBy>
  <cp:revision>89</cp:revision>
  <dcterms:created xsi:type="dcterms:W3CDTF">2023-12-12T06:48:12Z</dcterms:created>
  <dcterms:modified xsi:type="dcterms:W3CDTF">2024-04-22T23:06:07Z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